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notesMasterIdLst>
    <p:notesMasterId r:id="rId26"/>
  </p:notesMasterIdLst>
  <p:handoutMasterIdLst>
    <p:handoutMasterId r:id="rId27"/>
  </p:handoutMasterIdLst>
  <p:sldIdLst>
    <p:sldId id="266" r:id="rId4"/>
    <p:sldId id="288" r:id="rId5"/>
    <p:sldId id="296" r:id="rId6"/>
    <p:sldId id="297" r:id="rId7"/>
    <p:sldId id="298" r:id="rId8"/>
    <p:sldId id="293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10" r:id="rId20"/>
    <p:sldId id="309" r:id="rId21"/>
    <p:sldId id="311" r:id="rId22"/>
    <p:sldId id="312" r:id="rId23"/>
    <p:sldId id="295" r:id="rId24"/>
    <p:sldId id="267" r:id="rId2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1567" autoAdjust="0"/>
  </p:normalViewPr>
  <p:slideViewPr>
    <p:cSldViewPr snapToGrid="0">
      <p:cViewPr>
        <p:scale>
          <a:sx n="60" d="100"/>
          <a:sy n="60" d="100"/>
        </p:scale>
        <p:origin x="-859" y="101"/>
      </p:cViewPr>
      <p:guideLst>
        <p:guide orient="horz" pos="2160"/>
        <p:guide pos="3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80E1C-CFEA-4A9E-A562-897387798719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4789084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1CA06-B156-4191-B04C-FB676AFCA5E2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529837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C54A6-FD7E-4F52-BA3C-23B042441C29}" type="slidenum">
              <a:rPr lang="bg-BG" smtClean="0">
                <a:solidFill>
                  <a:prstClr val="black"/>
                </a:solidFill>
              </a:rPr>
              <a:pPr/>
              <a:t>1</a:t>
            </a:fld>
            <a:endParaRPr lang="bg-BG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51804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10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16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19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20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21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22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77268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6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B1CA06-B156-4191-B04C-FB676AFCA5E2}" type="slidenum">
              <a:rPr lang="bg-BG" smtClean="0"/>
              <a:t>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03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9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80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6" y="365125"/>
            <a:ext cx="2628899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4" y="365125"/>
            <a:ext cx="7734301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84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18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509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34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472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49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938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713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64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471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66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18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899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1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018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2565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464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3103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1948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680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318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49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4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4" y="458947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3996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265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612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2948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6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9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2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8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8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1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20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44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3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9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3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4" y="635636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6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05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3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2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4852-D0DE-4619-B522-24FA886166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F82E4-06EE-418F-884A-D77D8F6C30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30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hyperlink" Target="mailto:oic.sofia@gmail.com" TargetMode="External"/><Relationship Id="rId4" Type="http://schemas.openxmlformats.org/officeDocument/2006/relationships/hyperlink" Target="mailto:oic.sofia@eufunds.b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96268" y="1343615"/>
            <a:ext cx="3204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10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ОБЛАСТЕН ИНФОРМАЦИОНЕН </a:t>
            </a:r>
            <a:r>
              <a:rPr lang="bg-BG" sz="1000" i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ЦЕНТЪР – СОФИЯ</a:t>
            </a:r>
            <a:endParaRPr lang="en-US" sz="100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Текстово поле 11"/>
          <p:cNvSpPr txBox="1">
            <a:spLocks noChangeArrowheads="1"/>
          </p:cNvSpPr>
          <p:nvPr/>
        </p:nvSpPr>
        <p:spPr bwMode="auto">
          <a:xfrm>
            <a:off x="2063026" y="5863706"/>
            <a:ext cx="7427567" cy="43853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/>
            <a:r>
              <a:rPr lang="bg-BG" altLang="bg-BG" sz="900" dirty="0" smtClean="0">
                <a:solidFill>
                  <a:srgbClr val="E7E6E6">
                    <a:lumMod val="25000"/>
                  </a:srgbClr>
                </a:solidFill>
                <a:latin typeface="Times New Roman" pitchFamily="18" charset="0"/>
                <a:cs typeface="Arial" pitchFamily="34" charset="0"/>
              </a:rPr>
              <a:t>Проект „Осигуряване ефективното функциониране на Областен информационен център София-град и София-област за популяризиране на ЕСИФ в България”, финансиран от Оперативна програма „Добро управление”, съфинансирана от Европейския съюз чрез Европейския социален фонд</a:t>
            </a:r>
            <a:endParaRPr lang="en-GB" altLang="bg-BG" sz="900" dirty="0" smtClean="0">
              <a:solidFill>
                <a:srgbClr val="E7E6E6">
                  <a:lumMod val="25000"/>
                </a:srgbClr>
              </a:solidFill>
              <a:latin typeface="Times New Roman" pitchFamily="18" charset="0"/>
              <a:cs typeface="Arial" pitchFamily="34" charset="0"/>
            </a:endParaRPr>
          </a:p>
          <a:p>
            <a:pPr algn="ctr" fontAlgn="base"/>
            <a:r>
              <a:rPr lang="en-GB" altLang="bg-BG" sz="900" u="sng" dirty="0">
                <a:solidFill>
                  <a:srgbClr val="0070C0"/>
                </a:solidFill>
              </a:rPr>
              <a:t>www.eufunds.bg </a:t>
            </a:r>
          </a:p>
          <a:p>
            <a:pPr algn="ctr" fontAlgn="base">
              <a:spcBef>
                <a:spcPts val="500"/>
              </a:spcBef>
              <a:spcAft>
                <a:spcPts val="500"/>
              </a:spcAft>
            </a:pPr>
            <a:endParaRPr lang="bg-BG" altLang="bg-BG" dirty="0" smtClean="0">
              <a:solidFill>
                <a:srgbClr val="E7E6E6">
                  <a:lumMod val="2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5339" y="2197706"/>
            <a:ext cx="1081524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ПРЕДСТОЯЩИ ПРОЦЕДУРИ ЗА НАБИРАНЕ НА ПРОЕКТИ ПРЕДЛОЖЕНИЯ ПО</a:t>
            </a:r>
          </a:p>
          <a:p>
            <a:pPr algn="ctr"/>
            <a:r>
              <a:rPr lang="bg-BG" sz="2800" b="1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ОПЕРАТИВНИТЕ </a:t>
            </a:r>
            <a:r>
              <a:rPr lang="bg-BG" sz="2800" b="1" cap="all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ПРОГРАМИ 2014 – </a:t>
            </a:r>
            <a:r>
              <a:rPr lang="bg-BG" sz="2800" b="1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2020</a:t>
            </a:r>
          </a:p>
          <a:p>
            <a:pPr algn="ctr"/>
            <a:r>
              <a:rPr lang="bg-BG" sz="2800" b="1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ЗА </a:t>
            </a:r>
            <a:r>
              <a:rPr lang="bg-BG" sz="2800" b="1" cap="all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ВТОРОТО </a:t>
            </a:r>
            <a:r>
              <a:rPr lang="bg-BG" sz="2800" b="1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ПОЛУГОДИЕ НА 2017 </a:t>
            </a:r>
            <a:r>
              <a:rPr lang="bg-BG" b="1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г.</a:t>
            </a:r>
            <a:endParaRPr lang="bg-BG" sz="2800" b="1" cap="all" dirty="0" smtClean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algn="ctr"/>
            <a:r>
              <a:rPr lang="bg-BG" sz="2400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(СПОРЕД </a:t>
            </a:r>
            <a:r>
              <a:rPr lang="bg-BG" sz="2400" cap="all" dirty="0" err="1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игрп</a:t>
            </a:r>
            <a:r>
              <a:rPr lang="bg-BG" sz="2400" cap="all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) </a:t>
            </a:r>
            <a:endParaRPr lang="en-US" sz="2400" cap="all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1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„Отпадъци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3300" y="1752604"/>
            <a:ext cx="110109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за подбор на проектни предложения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зпълнение на демонстрационн и/пилотни проекти в областта на управлението на отпадъците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на финансиране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9 779 150 лв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размер на БФП: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стойност на помощта de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Трето /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четвърто тримесечие на 2017 г.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9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„Отпадъци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3300" y="1409704"/>
            <a:ext cx="110109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чрез директно предоставяне 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„П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роектиране и изграждане на компостиращи инсталации за разделно събрани зелени и/или биоразградими отпадъци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457200" lvl="2">
              <a:lnSpc>
                <a:spcPct val="150000"/>
              </a:lnSpc>
            </a:pP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размер на БФП по процедурата: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000 000 лв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бенефициенти: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Общини от РСУО, определени въз основа на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дейности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Проектиране и изграждане на 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компостиращи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инсталации за разделно събрани зелени и /или 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биоразградими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битови отпадъци, включително и довеждаща инфраструктура; Осигуряване на необходимото оборудване и на съоръжения и техника за разделно събиране на зелени и 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биоразградими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битови отпадъци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% на финансиране и на БФП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на АРП на проекта.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 тримесечие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2017 г.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bg-BG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„Отпадъци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358904"/>
            <a:ext cx="11353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чрез директно предоставяне 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Проектиране и изграждане на анаеробни инсталации за разделно събрани биоразградими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отпадъци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bg-BG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50000"/>
              </a:lnSpc>
            </a:pP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размер на БФП по процедурата: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91 500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лв.</a:t>
            </a:r>
            <a:endParaRPr lang="bg-BG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2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бенефициенти: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РСУО Русе, РСУО Бургас и РСУО Благоевград, определени въз основа на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предварително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проучване и потвърден интерес от регионите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допустими дейности: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Проектиране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изграждане на анаеробни инсталации за разделно събрани биоразградими отпадъци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Проектиране и изграждане на съпътстваща инфраструктура (напр. електроснабдяване, път, водоснабдяване), която обслужва само изгражданите обекти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 на необходимото оборудване, съоръжения и техника за разделно събиране на биоразградими отпадъци, в т.ч. и на съдове за събиране на биоотпадъците при източника на образуване и на специализирани транспортни средства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„Отпадъци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3300" y="1524004"/>
            <a:ext cx="110109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чрез директно предоставяне 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Проектиране и изграждане на анаеробни инсталации за разделно събрани биоразградими отпадъци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bg-BG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размер на БФП по процедурата: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91 500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лв. 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размер на БФП за проект: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 АРП на проекта и становище по отношение на законодателството за държавните помощи, но не повече от 30 500 000 лв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Първо/второ тримесечие на 2017 г.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05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3 „Натура 2000 и биоразнообразие“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7008" y="1524004"/>
            <a:ext cx="1128719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подбор на проекти</a:t>
            </a:r>
          </a:p>
          <a:p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одобряване на природозащитното състояние на видове от мрежата Натура 2000 чрез подхода ВОМР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 по процедурата: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34 910 789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лв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кандидати: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ЮЛНЦ,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общини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допустими дейности: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Дейности, свързани с подготовката на проектното предложение; Дейности за подобряване на природозащитното състояние на видове в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мрежата Натура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2000; Информационни дейности и дейности за въвличане на заинтересованите страни, свързани с изпълнение на консервационни мерки.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размер на БФП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60€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хектар и в зависимос т от мерките, посочени в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проектите.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Насоките се обявяват от МИГ/МИРГ</a:t>
            </a:r>
          </a:p>
        </p:txBody>
      </p:sp>
    </p:spTree>
    <p:extLst>
      <p:ext uri="{BB962C8B-B14F-4D97-AF65-F5344CB8AC3E}">
        <p14:creationId xmlns:p14="http://schemas.microsoft.com/office/powerpoint/2010/main" val="334473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3 „Натура 2000 и биоразнообразие“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7008" y="1524004"/>
            <a:ext cx="1128719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директно предоставяне</a:t>
            </a:r>
          </a:p>
          <a:p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одобряване на природозащитното състояние на видове и типове природни местообитания на територията на мрежата натура 2000, попадащи в национални паркове, природни паркове и поддържани резервати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 по процедурата: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41 072 430 лв.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бенефициенти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ДНП, ДПП и РИОСВ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допустими дейности: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 за подобряване на структурата и функциите на горските природни местообитания; Дейности за изграждане/рехабилитация/реконструкция на инфраструктура, необходима за възстановяване на природни местообитания и видове.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размер на БФП: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 от мерките, посочени в проектите.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Трето/четвърто тримесечие на 2017 г. 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3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„Превенция и управление на риска от наводнения и свлачища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7008" y="1524004"/>
            <a:ext cx="1128719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подбор на проекти</a:t>
            </a:r>
          </a:p>
          <a:p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ерки за въвеждане на решения за превенция и управление на риска от наводнения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размер на БФП по процедурата: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20 000 000 лв.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кандидати: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Общини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допустими дейности: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свързани с подобряване на задържането на водите; Дейности за превенция на риска за населените места – напр. ремонт и реконструкция на защитна инфраструктура и/или хидротехнически съоръжения;  Дейности за повишаване на подготвеността на населението за реакция при наводнения.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размер на БФП: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1 000 000 лв.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 тримесечие на 2017 г. 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67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„Превенция и управление на риска от наводнения и свлачища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7008" y="1524004"/>
            <a:ext cx="1128719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директно предоставяне</a:t>
            </a:r>
          </a:p>
          <a:p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 на проучвания и оценки във връзка с втори ПУНР за периода 2021-2027 г.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 по процедурата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7 000 000 лв.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 бенефициент: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Дирекция „Управление на водите“, МОСВ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дейности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Изготвяне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анализи и провеждане на проучвания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Второ/трето тримесечие на 2017 г. 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„Превенция и управление на риска от наводнения и свлачища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7008" y="1524004"/>
            <a:ext cx="112871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 подбор на проекти</a:t>
            </a:r>
          </a:p>
          <a:p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косистемнобазирани решения за превенция и управление на риска от наводнения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размер на БФП по процедурата: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7 000 000 лв.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бенефициенти: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Общини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допустими дейности: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 по възстановяване на заливни зони;  Дейности, свързани с подобряване на задържането на водите; Дейности по биологично укрепване на бреговете.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 от мерките, включени в проектите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Трето/четвърто тримесечие на 2017 г. 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5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„Подобряване качеството на атмосферния въздух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7008" y="1701804"/>
            <a:ext cx="1128719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директно предоставяне</a:t>
            </a:r>
          </a:p>
          <a:p>
            <a:endParaRPr lang="ru-RU" sz="1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подобряване качеството на атмосферния въздух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размер на БФП по процедурата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111 348 825 лв.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бенефициенти: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Общини с нарушено качество на атмосферния въздух.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 АРП на проектите и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становище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законодателството за държавните помощи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Трето/четвърто тримесечие на 2017 г. 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0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3500" y="148253"/>
            <a:ext cx="1076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 на оперативните програми към 27.06.2017 г.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093538"/>
              </p:ext>
            </p:extLst>
          </p:nvPr>
        </p:nvGraphicFramePr>
        <p:xfrm>
          <a:off x="3" y="733028"/>
          <a:ext cx="12191998" cy="6124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2537"/>
                <a:gridCol w="1757548"/>
                <a:gridCol w="1836717"/>
                <a:gridCol w="1520042"/>
                <a:gridCol w="1773382"/>
                <a:gridCol w="1008413"/>
                <a:gridCol w="1762497"/>
                <a:gridCol w="1060862"/>
              </a:tblGrid>
              <a:tr h="361426">
                <a:tc rowSpan="2">
                  <a:txBody>
                    <a:bodyPr/>
                    <a:lstStyle/>
                    <a:p>
                      <a:pPr algn="l" fontAlgn="t"/>
                      <a:r>
                        <a:rPr lang="bg-BG" sz="1400" u="none" strike="noStrike" dirty="0">
                          <a:effectLst/>
                        </a:rPr>
                        <a:t>Оперативна програма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bg-BG" sz="1400" u="none" strike="noStrike" dirty="0">
                          <a:effectLst/>
                        </a:rPr>
                        <a:t>Бюджет на програмата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bg-BG" sz="1400" u="none" strike="noStrike">
                          <a:effectLst/>
                        </a:rPr>
                        <a:t>Договорени средства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bg-BG" sz="1400" u="none" strike="noStrike">
                          <a:effectLst/>
                        </a:rPr>
                        <a:t>РИС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703578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Общо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Финансиране от ЕС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Финансиране от НФ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Общо към 27.06.2017 г.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% на изпълнение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Общо към 27.06.2017 г.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% на изпълнение</a:t>
                      </a:r>
                      <a:endParaRPr lang="bg-BG" sz="1400" b="1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ОПТТИ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3 691 799 790.72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3 138 029 816.24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553 769 974.48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1 767 082 641.96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47.87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385 844 814.80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10.45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ОПОС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3 462 564 946.01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 dirty="0">
                          <a:effectLst/>
                        </a:rPr>
                        <a:t>2 943 180 196.61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 dirty="0">
                          <a:effectLst/>
                        </a:rPr>
                        <a:t>519 384 749.40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749 006 910.66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21.63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107 367 388.16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3.10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ОПРР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3 018 201 866.00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2 565 471 584.00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452 730 282.00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1 764 894 189.74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58.48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191 557 174.68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6.35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ОПИК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2 484 169 903.16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2 111 544 414.66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372 625 488.50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1 114 105 411.45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44.85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408 534 912.70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16.45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ОПНОИР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1 371 383 547.82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1 165 676 011.93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205 707 535.89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338 676 352.85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24.70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61 737 217.30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4.50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ОПРЧР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2 136 251 557.00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1 835 869 785.00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300 381 772.00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1 101 378 046.19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51.56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349 942 279.59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16.38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ОПДУ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657 001 637.65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558 451 394.00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98 550 243.65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198 318 369.10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30.19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22 482 420.99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3.42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ОПХ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241 177 458.00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205 000 838.00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36 176 620.00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165 941 724.54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68.80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54 725 175.07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22.69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 dirty="0">
                          <a:effectLst/>
                        </a:rPr>
                        <a:t>ОПИМСП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 dirty="0">
                          <a:effectLst/>
                        </a:rPr>
                        <a:t>199 494 660.00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199 494 660.00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199 494 660.00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 dirty="0">
                          <a:effectLst/>
                        </a:rPr>
                        <a:t>100.00</a:t>
                      </a:r>
                      <a:endParaRPr lang="bg-BG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186 457 683.97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93.47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ПМДР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222 071 249.13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172 243 341.03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49 827 908.10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5 477 666.57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2.47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315 866.00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0.14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ФУМИ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41 161 348.54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35 595 246.31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5 566 102.23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5 372 532.15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13.05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2 960 273.38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7.19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ФВС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187 286 555.32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142 303 857.44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44 982 697.88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113 932 266.49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60.83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45 157 718.26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24.11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u="none" strike="noStrike">
                          <a:effectLst/>
                        </a:rPr>
                        <a:t>ПРСР-ВОМР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176 345 212.81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158 710 691.53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17 634 521.28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u="none" strike="noStrike">
                          <a:effectLst/>
                        </a:rPr>
                        <a:t>0.00</a:t>
                      </a:r>
                      <a:endParaRPr lang="bg-BG" sz="1400" b="0" i="0" u="none" strike="noStrike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  <a:tr h="361426">
                <a:tc>
                  <a:txBody>
                    <a:bodyPr/>
                    <a:lstStyle/>
                    <a:p>
                      <a:pPr algn="l" fontAlgn="b"/>
                      <a:r>
                        <a:rPr lang="bg-BG" sz="1400" b="1" u="none" strike="noStrike" dirty="0">
                          <a:effectLst/>
                        </a:rPr>
                        <a:t>ОБЩО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17 888 909 732.16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15 231 571 836.75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2 657 337 895.41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7 523 680 771.70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42.06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1 817 082 924.90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400" b="1" u="none" strike="noStrike" dirty="0">
                          <a:effectLst/>
                        </a:rPr>
                        <a:t>10.16</a:t>
                      </a:r>
                      <a:endParaRPr lang="bg-BG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/>
                      </a:endParaRPr>
                    </a:p>
                  </a:txBody>
                  <a:tcPr marL="4667" marR="4667" marT="46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46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9500" y="2193528"/>
            <a:ext cx="10477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подобряване качеството на атмосферния въздух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  <a:p>
            <a:pPr lvl="1">
              <a:lnSpc>
                <a:spcPct val="150000"/>
              </a:lnSpc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дейности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Мерки, адресиращи замърсяването от битовото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отопление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адресиращи замърсяването от обществения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транспорт; Мерки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привеждане на системите за мониторинг качеството на атмосферния въздух в съответствие с изискванията на законодателството, при доказана и обоснована от общинските власти и компетентните органи необходимост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„Подобряване качеството на атмосферния въздух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01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41500" y="338753"/>
            <a:ext cx="9182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 и транспортна инфраструктура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9500" y="1575896"/>
            <a:ext cx="104775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Наименования на процедурите: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пътната инфраструк тура по „основната” и „разширената” трансевропейска транспортна мрежа –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инфраструктурни проекти“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Голям проект: АМ „Струма”, 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лот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 на интермодалността при превоза на пътници и товари и развитие на устойчив градски транспорт“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 на интермодалността при превоза на пътници и товари и развитие на устойчив градски транспорт“</a:t>
            </a:r>
            <a:endParaRPr lang="bg-BG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6888" y="1432294"/>
            <a:ext cx="97598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sz="40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2200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400" b="1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Анна Генчева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400" b="1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Управител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bg-BG" sz="2200" dirty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b="1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Областен информационен център </a:t>
            </a:r>
            <a:endParaRPr lang="bg-BG" sz="2200" b="1" dirty="0" smtClean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b="1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София-град </a:t>
            </a:r>
            <a:r>
              <a:rPr lang="bg-BG" sz="2200" b="1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София-област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 София 1408, бул. „Витоша“ 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endParaRPr lang="bg-BG" sz="2200" dirty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bg-BG" sz="2200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02/ 44 00 782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02/ 44 00 783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02/ 44 00 784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bg-BG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02/ 44 00 788</a:t>
            </a:r>
          </a:p>
          <a:p>
            <a:pPr algn="r"/>
            <a:r>
              <a:rPr lang="en-US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en-US" sz="2200" dirty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oic.sofia@eufunds.bg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200" dirty="0" smtClean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oic.sofia@gmail.com</a:t>
            </a:r>
            <a:r>
              <a:rPr lang="en-GB" sz="2200" dirty="0" smtClean="0">
                <a:solidFill>
                  <a:srgbClr val="E7E6E6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200" dirty="0">
              <a:solidFill>
                <a:srgbClr val="E7E6E6">
                  <a:lumMod val="2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920" y="116632"/>
            <a:ext cx="2160521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0132" y="2799904"/>
            <a:ext cx="3954667" cy="377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40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 управление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1700" y="946695"/>
            <a:ext cx="1104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„Ефективно и професионално управление в партньорство с гражданското общество и бизнеса“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0800" y="2032005"/>
            <a:ext cx="105283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чрез директно предоставяне </a:t>
            </a: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„Подобряване </a:t>
            </a:r>
            <a:r>
              <a:rPr lang="bg-BG" sz="2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системата за </a:t>
            </a:r>
            <a:r>
              <a:rPr lang="bg-BG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 </a:t>
            </a:r>
            <a:r>
              <a:rPr lang="bg-BG" sz="2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връзка от потребителите на административни услуги и повишаване качеството на административно </a:t>
            </a:r>
            <a:r>
              <a:rPr lang="bg-BG" sz="2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обслужване“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АМС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 по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процедурата: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590 000 лв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(мин./</a:t>
            </a:r>
            <a:r>
              <a:rPr lang="bg-BG" sz="20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000 лв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590 000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лв.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отваряне на процедурата: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Второ тримесечие 2017 г.  </a:t>
            </a:r>
          </a:p>
        </p:txBody>
      </p:sp>
    </p:spTree>
    <p:extLst>
      <p:ext uri="{BB962C8B-B14F-4D97-AF65-F5344CB8AC3E}">
        <p14:creationId xmlns:p14="http://schemas.microsoft.com/office/powerpoint/2010/main" val="404223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 управление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1700" y="946695"/>
            <a:ext cx="1104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„Ефективно и професионално управление в партньорство с гражданското общество и бизнеса“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0800" y="2032005"/>
            <a:ext cx="105283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чрез директно предоставяне </a:t>
            </a: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ъздаване на нови технологични, обучителни и организационни средства за подпомагане дейността на инспекторатите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Главен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инспекторат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АМС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 по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процедурата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550 000 лв.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(мин./</a:t>
            </a:r>
            <a:r>
              <a:rPr lang="bg-BG" sz="20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БФП: 100 000 лв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550 000 лв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отваряне на процедурата: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Четвърто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тримесечие 2017 г.  </a:t>
            </a:r>
          </a:p>
        </p:txBody>
      </p:sp>
    </p:spTree>
    <p:extLst>
      <p:ext uri="{BB962C8B-B14F-4D97-AF65-F5344CB8AC3E}">
        <p14:creationId xmlns:p14="http://schemas.microsoft.com/office/powerpoint/2010/main" val="164883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 управление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1700" y="946695"/>
            <a:ext cx="1104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„Ефективно и професионално управление в партньорство с гражданското общество и бизнеса“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0800" y="2032005"/>
            <a:ext cx="105283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за подбор на проектни предложения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овишаване на гражданското участие в процесите на формулиране, изпълнение и мониторинг на политики и законодателство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кандидати: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Неправителствени организации и социално-икономически партньор и и/или мрежи/коалиции/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платформи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НПО/СИП.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 по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процедурата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20 000 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лв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(мин./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размер на БФП: 10 000 лв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 Съгласно критериите и насоките</a:t>
            </a:r>
            <a:endParaRPr lang="bg-BG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отваряне на процедурата: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Четвърто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тримесечие 2017 г.  </a:t>
            </a:r>
          </a:p>
        </p:txBody>
      </p:sp>
    </p:spTree>
    <p:extLst>
      <p:ext uri="{BB962C8B-B14F-4D97-AF65-F5344CB8AC3E}">
        <p14:creationId xmlns:p14="http://schemas.microsoft.com/office/powerpoint/2010/main" val="66695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1 „Води“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0800" y="1981204"/>
            <a:ext cx="105283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чрез директно предоставяне 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зграждане на ВиК инфраструктура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кандидати: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 оператори и Столична община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 по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процедурата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1 550 000 000 лв.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% на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БФП: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 основа на АРП на проектите и становище по отношение на законодателството за държавните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отваряне на процедурата: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Трето/четвърто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тримесечие на 2017 г. </a:t>
            </a:r>
          </a:p>
        </p:txBody>
      </p:sp>
    </p:spTree>
    <p:extLst>
      <p:ext uri="{BB962C8B-B14F-4D97-AF65-F5344CB8AC3E}">
        <p14:creationId xmlns:p14="http://schemas.microsoft.com/office/powerpoint/2010/main" val="17240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1 „Води“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0800" y="2070104"/>
            <a:ext cx="105283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чрез директно предоставяне 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bg-BG" sz="2000" b="1" cap="all" dirty="0"/>
              <a:t>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Регионален инвестиционен 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за обособената територия на „</a:t>
            </a:r>
            <a:r>
              <a:rPr lang="bg-BG" sz="20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ЕООД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Смолян“</a:t>
            </a:r>
            <a:endParaRPr lang="bg-BG" sz="2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 кандидат: „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Водоснабдяване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канализация“ ЕООД - Смолян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 размер на БФП по процедурата: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70 000 000 лв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67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„Отпадъци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0800" y="2070104"/>
            <a:ext cx="105283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чрез директно предоставяне 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bg-BG" sz="2000" b="1" cap="all" dirty="0"/>
              <a:t>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роектиране и изграждане на инсталация за комбинирано производство на енергия в София с оползотворяване на </a:t>
            </a:r>
            <a:r>
              <a:rPr lang="en-GB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RDF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трета фаза на интегрирана система от съоръжения за третиране на битовите отпадъци на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толична община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 бенефициент: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Столична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община с партньор „Топлофикация София“ ЕАД </a:t>
            </a:r>
            <a:endParaRPr lang="bg-BG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% на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максимален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на БФП: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Общият размер на БФП по процедура та ще бъде определен въз основа на АРП на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проекта.</a:t>
            </a:r>
          </a:p>
          <a:p>
            <a:pPr lvl="1">
              <a:lnSpc>
                <a:spcPct val="150000"/>
              </a:lnSpc>
            </a:pP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 период за отваряне на процедурата: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тримесечие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2017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79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6080" y="338753"/>
            <a:ext cx="849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ИГРП за 2017 на ОП 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Околна среда</a:t>
            </a:r>
            <a:r>
              <a:rPr lang="bg-BG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008" y="946695"/>
            <a:ext cx="1104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 ос 2 „Отпадъци “</a:t>
            </a:r>
            <a:endParaRPr lang="ru-RU" sz="2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3300" y="1562104"/>
            <a:ext cx="110109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роцедура за подбор на проектни предложения</a:t>
            </a:r>
            <a:endParaRPr lang="ru-RU" sz="22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Наименование: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зпълнение на демонстрационн и/пилотни проекти в областта на управлението на отпадъците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>
              <a:lnSpc>
                <a:spcPct val="150000"/>
              </a:lnSpc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Допустими кандидати: </a:t>
            </a:r>
            <a:r>
              <a:rPr lang="bg-BG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ЮЛСЦ , ЮЛНЦ, </a:t>
            </a:r>
            <a:r>
              <a:rPr lang="bg-BG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Общини</a:t>
            </a:r>
          </a:p>
          <a:p>
            <a:pPr lvl="1">
              <a:lnSpc>
                <a:spcPct val="150000"/>
              </a:lnSpc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допустими дейности: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Дейности, свързани с изпълнение на демонстрационни /пилотни проекти с цел събиране, синтезиране, разпространение и прилагане на нови, нетрадиционни успешни мерки, добри практики и/или управленски подходи в областта на управлението на отпадъците; Въвеждане на нови технологии и организиране на информационни кампании, насочени към предотвратяване образуването на отпадъци и формирането на общество с нулеви отпадъци („zero waste“ society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5323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2121</Words>
  <Application>Microsoft Office PowerPoint</Application>
  <PresentationFormat>Custom</PresentationFormat>
  <Paragraphs>327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1_Office Theme</vt:lpstr>
      <vt:lpstr>2_Office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Милена Виденова</dc:creator>
  <cp:lastModifiedBy>PC</cp:lastModifiedBy>
  <cp:revision>177</cp:revision>
  <cp:lastPrinted>2017-05-12T07:53:36Z</cp:lastPrinted>
  <dcterms:created xsi:type="dcterms:W3CDTF">2016-03-09T11:45:36Z</dcterms:created>
  <dcterms:modified xsi:type="dcterms:W3CDTF">2017-06-27T15:30:03Z</dcterms:modified>
</cp:coreProperties>
</file>